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Rece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PLANORA Decision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Miami Office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 place to shape what comes next.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Office Axonometr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Decision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22 staff workpoints + reception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~$1.74m base investment · ~36.9 weeks total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Conditional on premises, brief and technical validation.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91440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1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41248"/>
            <a:ext cx="1097280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400" b="0">
                <a:solidFill>
                  <a:srgbClr val="142522"/>
                </a:solidFill>
                <a:latin typeface="Space Grotesk"/>
              </a:defRPr>
            </a:pPr>
            <a:r>
              <a:t>Demonstration Brief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28232"/>
            <a:ext cx="10058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4572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618488"/>
            <a:ext cx="109728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000" b="0">
                <a:solidFill>
                  <a:srgbClr val="142522"/>
                </a:solidFill>
                <a:latin typeface="Space Grotesk"/>
              </a:defRPr>
            </a:pPr>
            <a:r>
              <a:t>Synthetic assumptions used to evaluate this existing design.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514600"/>
            <a:ext cx="35661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0">
                <a:solidFill>
                  <a:srgbClr val="5D6C68"/>
                </a:solidFill>
                <a:latin typeface="Space Grotesk"/>
              </a:defRPr>
            </a:pPr>
            <a:r>
              <a:t>DAY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971800"/>
            <a:ext cx="3520440" cy="12801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700" b="0">
                <a:solidFill>
                  <a:srgbClr val="142522"/>
                </a:solidFill>
                <a:latin typeface="Space Grotesk"/>
              </a:defRPr>
            </a:pPr>
            <a:r>
              <a:t>22 staff + reception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2514600"/>
            <a:ext cx="35661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0">
                <a:solidFill>
                  <a:srgbClr val="5D6C68"/>
                </a:solidFill>
                <a:latin typeface="Space Grotesk"/>
              </a:defRPr>
            </a:pPr>
            <a:r>
              <a:t>PLANNING HORIZON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2971800"/>
            <a:ext cx="3520440" cy="12801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700" b="0">
                <a:solidFill>
                  <a:srgbClr val="142522"/>
                </a:solidFill>
                <a:latin typeface="Space Grotesk"/>
              </a:defRPr>
            </a:pPr>
            <a:r>
              <a:t>3 years · stable attendance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80" y="2514600"/>
            <a:ext cx="356616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0">
                <a:solidFill>
                  <a:srgbClr val="5D6C68"/>
                </a:solidFill>
                <a:latin typeface="Space Grotesk"/>
              </a:defRPr>
            </a:pPr>
            <a:r>
              <a:t>PRIORITY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80" y="2971800"/>
            <a:ext cx="3520440" cy="12801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700" b="0">
                <a:solidFill>
                  <a:srgbClr val="142522"/>
                </a:solidFill>
                <a:latin typeface="Space Grotesk"/>
              </a:defRPr>
            </a:pPr>
            <a:r>
              <a:t>Hospitality + project collaboration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709160"/>
            <a:ext cx="109728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100" b="0">
                <a:solidFill>
                  <a:srgbClr val="142522"/>
                </a:solidFill>
                <a:latin typeface="Space Grotesk"/>
              </a:defRPr>
            </a:pPr>
            <a:r>
              <a:t>No extra growth desks. No client budget ceiling supplied.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486400"/>
            <a:ext cx="10972800" cy="6400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600" b="0">
                <a:solidFill>
                  <a:srgbClr val="5D6C68"/>
                </a:solidFill>
                <a:latin typeface="Space Grotesk"/>
              </a:defRPr>
            </a:pPr>
            <a:r>
              <a:t>Validate actual headcount, meeting demand, premises and technical capacity before commitment. This is not a real client instruction or approval.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St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Project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8,000 ft² · An illustrative Miami high-floor office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One proposal for working, meeting and welcoming.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Office 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455" y="594360"/>
            <a:ext cx="6573129" cy="56967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Space &amp; Capacity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20 open workpoints + 2 private offices + 1 reception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12-seat boardroom · two 6-seat rooms · four focus rooms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Office Axonometr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Office Layout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 central studio with supporting spaces around it.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Reception and cafe define the arrival setting.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Reception Det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Design &amp; Brand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Warm oak · mineral surfaces · charcoal frames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Existing PLANORA identity, expressed with restraint.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Caf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Arrival &amp; Hospitality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 confident welcome and a shared place to pause.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St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The Working 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Twenty open workstations form the core of the office.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Private Off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A private setting for focused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An enclosed office combines an assigned desk and visitor seating, with the Miami context beyond the facade.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Project Ro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A place to develop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Six shared seats support project discussions in an enclosed room, separate from the working studio.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Boardro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The Boardroom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Twelve seats around a shared table.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Office Film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0" y="1417320"/>
            <a:ext cx="7178040" cy="40376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Office Film &amp; 3D Portal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Play the embedded 60-second film in PowerPoint slide show.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For the rotatable 3D model, open the delivery portal. PDF: use Office Film.mp4 or the portal.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91440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1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41248"/>
            <a:ext cx="1097280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400" b="0">
                <a:solidFill>
                  <a:srgbClr val="142522"/>
                </a:solidFill>
                <a:latin typeface="Space Grotesk"/>
              </a:defRPr>
            </a:pPr>
            <a:r>
              <a:t>Requirements &amp; Fit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28232"/>
            <a:ext cx="10058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4572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600200"/>
            <a:ext cx="109728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900" b="0">
                <a:solidFill>
                  <a:srgbClr val="142522"/>
                </a:solidFill>
                <a:latin typeface="Space Grotesk"/>
              </a:defRPr>
            </a:pPr>
            <a:r>
              <a:t>The demonstration brief fits the concept floor. Confirm the real operating conditions before commitment.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423160"/>
            <a:ext cx="1874519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1">
                <a:solidFill>
                  <a:srgbClr val="5D6C68"/>
                </a:solidFill>
                <a:latin typeface="Space Grotesk"/>
              </a:defRPr>
            </a:pPr>
            <a:r>
              <a:t>REQUIREMENT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4600" y="2423160"/>
            <a:ext cx="27432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1">
                <a:solidFill>
                  <a:srgbClr val="5D6C68"/>
                </a:solidFill>
                <a:latin typeface="Space Grotesk"/>
              </a:defRPr>
            </a:pPr>
            <a:r>
              <a:t>DESIGN RESPONSE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0680" y="2423160"/>
            <a:ext cx="283464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1">
                <a:solidFill>
                  <a:srgbClr val="5D6C68"/>
                </a:solidFill>
                <a:latin typeface="Space Grotesk"/>
              </a:defRPr>
            </a:pPr>
            <a:r>
              <a:t>VERIFY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2423160"/>
            <a:ext cx="32004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1">
                <a:solidFill>
                  <a:srgbClr val="5D6C68"/>
                </a:solidFill>
                <a:latin typeface="Space Grotesk"/>
              </a:defRPr>
            </a:pPr>
            <a:r>
              <a:t>NEXT STEP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80360"/>
            <a:ext cx="1874519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Day-one assigned capacity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600" y="2880360"/>
            <a:ext cx="27432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22 staff workpoints + 1 reception position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40680" y="2880360"/>
            <a:ext cx="283464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Operating headcount and attendance are synthetic assumptions.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2880360"/>
            <a:ext cx="32004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Confirm the actual team and peak attendance.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630168"/>
            <a:ext cx="1874519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Shared meeting settings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3630168"/>
            <a:ext cx="27432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12-seat boardroom; two 6-seat rooms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40680" y="3630168"/>
            <a:ext cx="283464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Meeting demand and visitor peaks are not observed.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58200" y="3630168"/>
            <a:ext cx="32004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Test booking demand and visitor circulation.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4379976"/>
            <a:ext cx="1874519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Individual concentration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14600" y="4379976"/>
            <a:ext cx="27432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2 private offices; 4 focus rooms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40680" y="4379976"/>
            <a:ext cx="283464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Spatial enclosure is shown; acoustic performance is untested.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58200" y="4379976"/>
            <a:ext cx="32004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Set privacy targets and verify partition assemblies.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5129783"/>
            <a:ext cx="1874519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3-year demonstration horizon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14600" y="5129783"/>
            <a:ext cx="27432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22 staff workpoints retained; no growth desks reserved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40680" y="5129783"/>
            <a:ext cx="283464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Stable attendance is assumed only for this demonstration.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58200" y="5129783"/>
            <a:ext cx="32004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142522"/>
                </a:solidFill>
                <a:latin typeface="Space Grotesk"/>
              </a:defRPr>
            </a:pPr>
            <a:r>
              <a:t>Confirm growth targets before fixing the scope.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080760"/>
            <a:ext cx="109728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0">
                <a:solidFill>
                  <a:srgbClr val="5D6C68"/>
                </a:solidFill>
                <a:latin typeface="Space Grotesk"/>
              </a:defRPr>
            </a:pPr>
            <a:r>
              <a:t>One spatial proposal. Shared meeting seats are not additional assigned workpoints.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Investment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$1.45m favorable · $1.74m base · $2.27m restrictive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Owner-side conceptual budget · scenarios are sensitivities, not guaranteed limits.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3480" y="1920240"/>
            <a:ext cx="201168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Lower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2514600"/>
            <a:ext cx="210312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$1.45m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3760" y="1920240"/>
            <a:ext cx="201168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Base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2514600"/>
            <a:ext cx="210312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$1.74m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4040" y="1920240"/>
            <a:ext cx="201168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Upper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64040" y="2514600"/>
            <a:ext cx="210312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$2.27m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83480" y="3977639"/>
            <a:ext cx="603504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600" b="0">
                <a:solidFill>
                  <a:srgbClr val="142522"/>
                </a:solidFill>
                <a:latin typeface="Space Grotesk"/>
              </a:defRPr>
            </a:pPr>
            <a:r>
              <a:t>Conceptual implementation investment</a:t>
            </a:r>
          </a:p>
          <a:p>
            <a:pPr>
              <a:defRPr sz="1600" b="0">
                <a:solidFill>
                  <a:srgbClr val="142522"/>
                </a:solidFill>
                <a:latin typeface="Space Grotesk"/>
              </a:defRPr>
            </a:pPr>
            <a:r>
              <a:t>Estimated rates and provisions; no project quotations.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83480" y="5074920"/>
            <a:ext cx="6583680" cy="10972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200" b="0">
                <a:solidFill>
                  <a:srgbClr val="5D6C68"/>
                </a:solidFill>
                <a:latin typeface="Space Grotesk"/>
              </a:defRPr>
            </a:pPr>
            <a:r>
              <a:t>The visual presentation reflects the campaign revision. The budget (D02) and implementation schedule (R02) are retained as technical references and do not fully incorporate these visualization changes.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9144000" cy="3657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1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41248"/>
            <a:ext cx="1097280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400" b="0">
                <a:solidFill>
                  <a:srgbClr val="142522"/>
                </a:solidFill>
                <a:latin typeface="Space Grotesk"/>
              </a:defRPr>
            </a:pPr>
            <a:r>
              <a:t>Implementation Timeline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28232"/>
            <a:ext cx="100584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28232"/>
            <a:ext cx="4572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627632"/>
            <a:ext cx="1097280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200" b="0">
                <a:solidFill>
                  <a:srgbClr val="142522"/>
                </a:solidFill>
                <a:latin typeface="Space Grotesk"/>
              </a:defRPr>
            </a:pPr>
            <a:r>
              <a:t>~36.9 weeks overall · ~21.8 weeks on site, included in total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514600"/>
            <a:ext cx="34747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800" b="0">
                <a:solidFill>
                  <a:srgbClr val="142522"/>
                </a:solidFill>
                <a:latin typeface="Space Grotesk"/>
              </a:defRPr>
            </a:pPr>
            <a:r>
              <a:t>Survey, design &amp; application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160520" y="2569464"/>
            <a:ext cx="2141728" cy="201168"/>
          </a:xfrm>
          <a:prstGeom prst="rect">
            <a:avLst/>
          </a:prstGeom>
          <a:solidFill>
            <a:srgbClr val="17C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0" y="2514600"/>
            <a:ext cx="16459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Weeks 1–14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081528"/>
            <a:ext cx="34747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800" b="0">
                <a:solidFill>
                  <a:srgbClr val="142522"/>
                </a:solidFill>
                <a:latin typeface="Space Grotesk"/>
              </a:defRPr>
            </a:pPr>
            <a:r>
              <a:t>Review &amp; purchasing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77840" y="3136392"/>
            <a:ext cx="1732280" cy="201168"/>
          </a:xfrm>
          <a:prstGeom prst="rect">
            <a:avLst/>
          </a:prstGeom>
          <a:solidFill>
            <a:srgbClr val="17C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0" y="3081528"/>
            <a:ext cx="16459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Weeks 10–20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648456"/>
            <a:ext cx="34747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800" b="0">
                <a:solidFill>
                  <a:srgbClr val="142522"/>
                </a:solidFill>
                <a:latin typeface="Space Grotesk"/>
              </a:defRPr>
            </a:pPr>
            <a:r>
              <a:t>Manufacturing &amp; deliveries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96735" y="3703320"/>
            <a:ext cx="2960624" cy="201168"/>
          </a:xfrm>
          <a:prstGeom prst="rect">
            <a:avLst/>
          </a:prstGeom>
          <a:solidFill>
            <a:srgbClr val="17C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0" y="3648456"/>
            <a:ext cx="16459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Weeks 15–34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215383"/>
            <a:ext cx="34747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800" b="0">
                <a:solidFill>
                  <a:srgbClr val="142522"/>
                </a:solidFill>
                <a:latin typeface="Space Grotesk"/>
              </a:defRPr>
            </a:pPr>
            <a:r>
              <a:t>Field work &amp; inspections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86525" y="4270247"/>
            <a:ext cx="1917290" cy="201168"/>
          </a:xfrm>
          <a:prstGeom prst="rect">
            <a:avLst/>
          </a:prstGeom>
          <a:solidFill>
            <a:srgbClr val="17C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0" y="4215383"/>
            <a:ext cx="16459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Weeks 24–36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4782312"/>
            <a:ext cx="34747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800" b="0">
                <a:solidFill>
                  <a:srgbClr val="142522"/>
                </a:solidFill>
                <a:latin typeface="Space Grotesk"/>
              </a:defRPr>
            </a:pPr>
            <a:r>
              <a:t>Final approvals &amp; acceptance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430850" y="4837176"/>
            <a:ext cx="535431" cy="201168"/>
          </a:xfrm>
          <a:prstGeom prst="rect">
            <a:avLst/>
          </a:prstGeom>
          <a:solidFill>
            <a:srgbClr val="17C3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58400" y="4782312"/>
            <a:ext cx="164592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400" b="0">
                <a:solidFill>
                  <a:srgbClr val="5D6C68"/>
                </a:solidFill>
                <a:latin typeface="Space Grotesk"/>
              </a:defRPr>
            </a:pPr>
            <a:r>
              <a:t>Weeks 34–37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532120"/>
            <a:ext cx="109728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Scope → coordinated design → reviews / purchasing → released work → final approvals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5989320"/>
            <a:ext cx="109728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100" b="0">
                <a:solidFill>
                  <a:srgbClr val="5D6C68"/>
                </a:solidFill>
                <a:latin typeface="Space Grotesk"/>
              </a:defRPr>
            </a:pPr>
            <a:r>
              <a:t>Illustrative dates; overlapping activities. Open Office Schedule.mpp for task dependencies and Office Schedule.pdf for the Gantt. Scenario assumptions: Schedule Basis.md.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Key Considerations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Confirm premises and operating brief.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Validate technical capacity. Replace allowances with quotations.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828800"/>
            <a:ext cx="6309360" cy="31089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400" b="0">
                <a:solidFill>
                  <a:srgbClr val="142522"/>
                </a:solidFill>
                <a:latin typeface="Space Grotesk"/>
              </a:defRPr>
            </a:pPr>
            <a:r>
              <a:t>01  Premises + brief</a:t>
            </a:r>
          </a:p>
          <a:p>
            <a:pPr>
              <a:defRPr sz="2400" b="0">
                <a:solidFill>
                  <a:srgbClr val="142522"/>
                </a:solidFill>
                <a:latin typeface="Space Grotesk"/>
              </a:defRPr>
            </a:pPr>
            <a:r>
              <a:t>02  Technical validation</a:t>
            </a:r>
          </a:p>
          <a:p>
            <a:pPr>
              <a:defRPr sz="2400" b="0">
                <a:solidFill>
                  <a:srgbClr val="142522"/>
                </a:solidFill>
                <a:latin typeface="Space Grotesk"/>
              </a:defRPr>
            </a:pPr>
            <a:r>
              <a:t>03  Quotations + delivery inputs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ide-Rece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50036"/>
            <a:ext cx="7178040" cy="47853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000" b="0">
                <a:solidFill>
                  <a:srgbClr val="5D6C68"/>
                </a:solidFill>
                <a:latin typeface="Space Grotesk"/>
              </a:defRPr>
            </a:pPr>
            <a:r>
              <a:t>PLANORA / MIAMI OFFICE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07008"/>
            <a:ext cx="3794760" cy="1554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3100" b="0">
                <a:solidFill>
                  <a:srgbClr val="142522"/>
                </a:solidFill>
                <a:latin typeface="Space Grotesk"/>
              </a:defRPr>
            </a:pPr>
            <a:r>
              <a:t>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063240"/>
            <a:ext cx="3776472" cy="2057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Confirm the premises and operating brief before technical development.</a:t>
            </a:r>
          </a:p>
          <a:p>
            <a:pPr>
              <a:defRPr sz="1700" b="0">
                <a:solidFill>
                  <a:srgbClr val="142522"/>
                </a:solidFill>
                <a:latin typeface="Space Grotesk"/>
              </a:defRPr>
            </a:pPr>
            <a:r>
              <a:t>Conceptual demonstration · Not for construction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28232"/>
            <a:ext cx="91440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Prepared by PLANORA · September 22,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28232"/>
            <a:ext cx="457200" cy="22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800" b="0">
                <a:solidFill>
                  <a:srgbClr val="5D6C68"/>
                </a:solidFill>
                <a:latin typeface="Space Grotesk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